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85" r:id="rId9"/>
    <p:sldId id="261" r:id="rId10"/>
    <p:sldId id="280" r:id="rId11"/>
    <p:sldId id="262" r:id="rId12"/>
    <p:sldId id="263" r:id="rId13"/>
    <p:sldId id="264" r:id="rId14"/>
    <p:sldId id="265" r:id="rId15"/>
    <p:sldId id="266" r:id="rId16"/>
    <p:sldId id="282" r:id="rId17"/>
    <p:sldId id="275" r:id="rId18"/>
    <p:sldId id="276" r:id="rId19"/>
    <p:sldId id="277" r:id="rId20"/>
    <p:sldId id="281" r:id="rId21"/>
    <p:sldId id="288" r:id="rId22"/>
    <p:sldId id="289" r:id="rId23"/>
    <p:sldId id="287" r:id="rId24"/>
    <p:sldId id="290" r:id="rId25"/>
    <p:sldId id="291" r:id="rId26"/>
    <p:sldId id="292" r:id="rId27"/>
    <p:sldId id="293" r:id="rId28"/>
    <p:sldId id="296" r:id="rId29"/>
    <p:sldId id="286" r:id="rId30"/>
    <p:sldId id="27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368" y="1477791"/>
            <a:ext cx="10354614" cy="4584878"/>
          </a:xfrm>
        </p:spPr>
        <p:txBody>
          <a:bodyPr/>
          <a:lstStyle/>
          <a:p>
            <a:pPr lvl="0" algn="l"/>
            <a:r>
              <a:rPr lang="ru-RU" sz="3200" b="1" cap="all" dirty="0">
                <a:solidFill>
                  <a:schemeClr val="tx2"/>
                </a:solidFill>
              </a:rPr>
              <a:t>Теоретические основы мотивации труда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 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1.Эволюция </a:t>
            </a:r>
            <a:r>
              <a:rPr lang="ru-RU" sz="4000" dirty="0">
                <a:solidFill>
                  <a:schemeClr val="tx2"/>
                </a:solidFill>
              </a:rPr>
              <a:t>концепций мотивации</a:t>
            </a:r>
            <a:br>
              <a:rPr lang="ru-RU" sz="4000" dirty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2.Содержательные </a:t>
            </a:r>
            <a:r>
              <a:rPr lang="ru-RU" sz="4000" dirty="0">
                <a:solidFill>
                  <a:schemeClr val="tx2"/>
                </a:solidFill>
              </a:rPr>
              <a:t>теории мотивации</a:t>
            </a:r>
            <a:br>
              <a:rPr lang="ru-RU" sz="4000" dirty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3.Процессуальные </a:t>
            </a:r>
            <a:r>
              <a:rPr lang="ru-RU" sz="4000" dirty="0">
                <a:solidFill>
                  <a:schemeClr val="tx2"/>
                </a:solidFill>
              </a:rPr>
              <a:t>теории </a:t>
            </a:r>
            <a:r>
              <a:rPr lang="ru-RU" sz="4000" dirty="0" smtClean="0">
                <a:solidFill>
                  <a:schemeClr val="tx2"/>
                </a:solidFill>
              </a:rPr>
              <a:t>мотивации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4. Мотивация сотрудников разных поколений</a:t>
            </a:r>
            <a:r>
              <a:rPr lang="ru-RU" sz="4000" dirty="0">
                <a:solidFill>
                  <a:schemeClr val="tx2"/>
                </a:solidFill>
              </a:rPr>
              <a:t/>
            </a:r>
            <a:br>
              <a:rPr lang="ru-RU" sz="4000" dirty="0">
                <a:solidFill>
                  <a:schemeClr val="tx2"/>
                </a:solidFill>
              </a:rPr>
            </a:b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094" y="117693"/>
            <a:ext cx="110114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Предпосылки теории А.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Маслоу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 постоянно ощущают какие-то потребности; люди испытывают определенный набор сильно выраженных потребностей, которые могут быть объединены в отдельные группы;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потребностей находятся в иерархическом расположении по отношению друг к другу;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потребности, если они не удовлетворены, побуждают человека к действиям. Удовлетворенные потребности не мотивируют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удовлетворяется, то ее место занимает другая; обычно человек ощущает одновременно несколько различных потребностей, находящихся между собой в комплексном взаимодействии;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потребности, находящиеся ближе к основанию "пирамиды", требуют первостепенного удовлетворения;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 более высокого уровня начинают активно воздействовать на человека после того, как в общем удовлетворены потребности более низкого уровня;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потребности более высокого уровня могут быть удовлетворены большим числом способов, нежели потребности нижнего уровня</a:t>
            </a:r>
            <a:r>
              <a:rPr lang="ru-RU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09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3335"/>
            <a:ext cx="9081263" cy="6252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существования, связи и роста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Альдерфера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Альдерфер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считает, что потребности человека могут быть объединены в отдельные группы. Однако, в отличие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считает, что таких групп потребностей существует только три: потребности существования; потребности связи;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приобретенных потребностей Мак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Клелланда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Дэвида Мак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Клелланда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изучением и описанием влияния на поведение человека потребностей достижения, соучастия и властвования. Эти потребности, если они достаточно сильны у человека, оказывают заметное воздействие на его поведение, заставляя предпринимать усилия и осуществлять действия, которые должны привести к удовлетворению этих потребностей.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15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1150" y="526298"/>
            <a:ext cx="5990551" cy="30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ts val="1270"/>
              </a:lnSpc>
              <a:spcBef>
                <a:spcPts val="3000"/>
              </a:spcBef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двух факторов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Герцберга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577608"/>
              </p:ext>
            </p:extLst>
          </p:nvPr>
        </p:nvGraphicFramePr>
        <p:xfrm>
          <a:off x="419722" y="1319134"/>
          <a:ext cx="9638678" cy="5111646"/>
        </p:xfrm>
        <a:graphic>
          <a:graphicData uri="http://schemas.openxmlformats.org/drawingml/2006/table">
            <a:tbl>
              <a:tblPr firstRow="1" firstCol="1" bandRow="1"/>
              <a:tblGrid>
                <a:gridCol w="481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9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66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условий труда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Мотивирующие факторы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3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фирмы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Межличностные отношения в коллективе 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Степень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непосредственного контроля за работой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по службе 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Признание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одобрение результатов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 ответственности </a:t>
                      </a: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Возможности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творческого и делового роста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4834" y="257703"/>
            <a:ext cx="9293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1 -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Соотношение групп потребностей в теориях мотивации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668" y="1584343"/>
            <a:ext cx="11745533" cy="48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4851"/>
            <a:ext cx="8596668" cy="624625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Процессуальные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</a:p>
          <a:p>
            <a:pPr marL="0" lv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813" y="809470"/>
            <a:ext cx="10028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Теория ожиданий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Теория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Виктора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Врума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базируется на том, что активная потребность - не единственное необходимое условие мотивации человека к достижению определенной цели. Человек должен также надеяться на то, что выбранный им тип поведения действительно приведет к удов­летворению или приобретению желаемого.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83" y="2989728"/>
            <a:ext cx="5468908" cy="37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59" y="656824"/>
            <a:ext cx="9351086" cy="56691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справедливости Адамса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утверждает, что люди субъективно определяют отношение по­лученного вознаграждения к затраченным усилиям и затем соотносят его с вознаграждением других людей, выполняющих аналогичную работу. Если сравнение показывает несправедливость, т.е. человек считает, что его коллега получил за такую же работу большее вознаграждение, то у него возникает психологическое напряжение. В результате необходимо мотивировать этого сотрудника, снять напряжение и для восстановления справедливости исправить дисбаланс.</a:t>
            </a:r>
          </a:p>
        </p:txBody>
      </p:sp>
    </p:spTree>
    <p:extLst>
      <p:ext uri="{BB962C8B-B14F-4D97-AF65-F5344CB8AC3E}">
        <p14:creationId xmlns:p14="http://schemas.microsoft.com/office/powerpoint/2010/main" val="108155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" y="89500"/>
            <a:ext cx="9334326" cy="52264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008" y="5315989"/>
            <a:ext cx="11779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Основной </a:t>
            </a:r>
            <a:r>
              <a:rPr lang="ru-RU" dirty="0">
                <a:solidFill>
                  <a:srgbClr val="0070C0"/>
                </a:solidFill>
              </a:rPr>
              <a:t>вывод теории справедливости </a:t>
            </a:r>
            <a:r>
              <a:rPr lang="ru-RU" dirty="0"/>
              <a:t>состоит в том, что пока люди не начнут считать, что они получают справедливое вознаграждение, они будут уменьшать интенсивность труда. Если разница в вознаграждениях обусловлена разной эффективностью труда, то необходимо разъяснить сотрудникам, получающим меньше, что когда их результативность достигнет уровня их коллег, они будут получать такое же повышенное вознаграждение.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327332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218941"/>
            <a:ext cx="9569003" cy="6426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Портера-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Лоулера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Лайман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Портер и Эдвард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разработали комплексную процес­суальную теорию мотивации, включающую элементы теории ожиданий и теории справедливости. В их модели, показанной на рисунке, фигурирует пять переменных: затраченные усилия, восприятие, полученные результаты, вознаграждение, степень удовлетворения.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2" y="2232487"/>
            <a:ext cx="6579720" cy="43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2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44" y="462822"/>
            <a:ext cx="8940491" cy="5603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важных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 Портера и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Лоулера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труд ведет к удовлетворению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прямо противоположно тому, что думает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большинство менедже­ров.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под влиянием ранних теорий человеческих отно­шений, полагавших, что удовлетворение ведет к достижению высоких результатов в труде или,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довольные рабочие трудятся лучше.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Лоулер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напротив, полагают, что чувство выполненной работы ведет к удовлетворению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281346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65" y="362364"/>
            <a:ext cx="8940491" cy="6310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только при наличии определенных условий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за­работной платы стимулирует повышение производительности труда.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состоит в том, что люди должны придавать заработной плате большое значение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люди должны верить в существование четкой связи между заработной платой и произ­водительностью и в то, что увеличение производительности обязательно приведет к росту заработной платы.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3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6366"/>
            <a:ext cx="9226520" cy="61045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1.Эволюция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концепций мотивации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теории мотивации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теории мотивации складывались исходя из анализа исторического опыта поведения людей и применения простых стимулов принуждения, материального и морального поощрения. Наиболее известной и до сих пор широко применяемой является политика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"кнута и пряника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«X», «У»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простотой использования мотивов и стимулов теории "X", "У" и "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в основе которых отношение человека к труду. Теория "X" была первоначально разработана Ф. Тейлором, а затем развита и дополнена Д. Мак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Грегором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добавил к ней теорию "У". Теория "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была предложена значительно позднее, в 80-х гг. XX века, В.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(модель поведения и мотивации человека). "X", "У" и "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это совершенно разные модели мотивации, ориентированные на разный уровень потребностей, и, соответственно, руководитель должен применять весьма различные стимулы к труду</a:t>
            </a:r>
          </a:p>
        </p:txBody>
      </p:sp>
    </p:spTree>
    <p:extLst>
      <p:ext uri="{BB962C8B-B14F-4D97-AF65-F5344CB8AC3E}">
        <p14:creationId xmlns:p14="http://schemas.microsoft.com/office/powerpoint/2010/main" val="343053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s.loveplanet.ru/6/foto/50/9b/509b5c9f/e23PrP5AoqmbQaKhj02Q=_.jpg?p=b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0" y="934720"/>
            <a:ext cx="9399462" cy="58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5604" y="277614"/>
            <a:ext cx="5639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Мотивация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разных поколений</a:t>
            </a:r>
          </a:p>
        </p:txBody>
      </p:sp>
    </p:spTree>
    <p:extLst>
      <p:ext uri="{BB962C8B-B14F-4D97-AF65-F5344CB8AC3E}">
        <p14:creationId xmlns:p14="http://schemas.microsoft.com/office/powerpoint/2010/main" val="19135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07973" y="248349"/>
            <a:ext cx="9018659" cy="66096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Бэби-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бумеры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капитаны спортивной команды</a:t>
            </a:r>
          </a:p>
          <a:p>
            <a:pPr marL="0" indent="0" algn="just">
              <a:buFont typeface="Wingdings 3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давно на пенсии, но продолжают работать. Для них вообще характерно ставить работу на первое место, часто задерживаться в офисе, жертвовать ради важных задач выходными и праздниками: «Первым делом самолеты, ну а девушки потом». Хорошие руководители, бэби-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умеют формировать эффективную команду, передавать опыт коллегам. </a:t>
            </a:r>
          </a:p>
          <a:p>
            <a:pPr marL="0" indent="0" algn="just">
              <a:buFont typeface="Wingdings 3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пугает сегодняшний кризис на рынке труда, поэтому они готовы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гибкость: работать в интенсивном графике, совмещать разнообразный функционал, осваивать новые технологии. У работодателей с ними, как правило, нет проблем: они стабильны, лояльны и опытны.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7339" y="940967"/>
            <a:ext cx="9340733" cy="62994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преданность общему делу бэби-бумеры хотят получать достойную награду – и в виде хорошего заработка, и в виде высокой оценки своего труда. 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сотрудников важная стабильная «белая» зарплата и социальные гарантии. Они ценят финансовую защищенность, им нужен высокий доход как показатель жизненной реализованности. </a:t>
            </a:r>
          </a:p>
          <a:p>
            <a:pPr algn="just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нельзя забывать о статусных вещах – «медали» для бэби-бумеров важны не меньше, чем премии. Объявляйте им благодарности, отправляйте на конференции, назначайте наставниками молодых коллег, позволяйте вести социальные проекты, награждайте удобными рабочими местами или именными кружками, – для бэби-бумеров все это значимо.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7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1266" y="478284"/>
            <a:ext cx="9855106" cy="8640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Поколение Х: фундамент рынка труда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91266" y="1342315"/>
            <a:ext cx="10391682" cy="4548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Представители поколения X, родившиеся в 60-80-е годы, занимают сегодня на рынке труда лидирующие позиции. Большинство руководителей высшего и среднего звена – именно «иксы», они хорошо умеют управлять людьми. Их отличают высокая работоспособность, целеустремленность, гибкость и стрессоустойчивость. Они готовы постоянно учиться ради повышения своей профессиональной ценности. Стабильность и защищенность для них необходимые жизненные условия. 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0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1775" y="521148"/>
            <a:ext cx="9389796" cy="633685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Планируя систему мотивации для сотрудников поколения X, нужно делать акцент на стабильности, надежности и деньгах. Нередко, кстати, «иксов» называют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бюрократами: им нужны планы, расписания, приказы, бонусы, премии, гарантии, социальные льготы и все в этом духе.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Четкая организационная структура и фиксированный оклад их успокаивают, отсутствие субординации и большая переменная часть зарплаты – тревожат. Нормированный рабочий день, предсказуемость отпуска, прозрачная система бонусов и премий, рыночная прочность компании, – все ради уверенности в завтрашнем дне.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«иксов» также важна корпоративная культура и понимание своего места в коллективе. Еще они любят полезные подарки. Прежде чем подготовить для них поощряющий бонус, узнайте, что им нужно. Хорошо, если бонус учитывает их хобби. Еще лучше, когда в качестве поощрения им предлагают что-то такое, что в дальнейшем может повлиять на их профессиональную ценность и размер вознаграждения. 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9901" y="298990"/>
            <a:ext cx="9711671" cy="8461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Y: свобода и стремительность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63400" y="979544"/>
            <a:ext cx="9118899" cy="57870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Сегодня на рынок труда выходит поколение Y – постепенно приближается их черед. В основном это благополучная молодежь, которая по прогнозам демографов к 2025 году будет составлять 75% экономической силы страны. Она самостоятельна и бесстрашна, адаптивна и гиперобучаема.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поколение рассвета новых технологий, информационной насыщенности, отсутствия авторитетов и географических границ. «Миллениумы», как их еще называют, говорят о балансе работы и личной жизни, самореализации и свободе. Работодателям с ними сложно. И, кстати, деньги для «игреков» – не решающий фактор.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3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7650" y="171306"/>
            <a:ext cx="9165732" cy="64456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сотрудников поколения Y нужно относительно новыми инструментами. Разрешите для них свободное общение в рабочем процессе, социальные сети или корпоративный портал, гибкий график или возможность работать удаленно, хоть из Амстердама.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«Миллениумы» придают большое значение своей личной жизни, поэтому развивайте неформальные отношения в коллективе или же поощряйте их дополнительными выходными. Они не терпят авторитарного руководства, им нужно не приказывать, а объяснять и обучать. Возможность быстрого карьерного роста тоже будет дополнительным плюсом в их глазах. А вот надежность и громкое имя фирмы большого значения уже не имеют.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5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" y="96904"/>
            <a:ext cx="10443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C4D"/>
                </a:solidFill>
                <a:latin typeface="Rubik"/>
              </a:rPr>
              <a:t>Их мировоззрение сформировалось в 2000–2010 годы, и из-за отсутствия сильных экономических и политических потрясений зетов называют «детьми стабильных нулевых</a:t>
            </a:r>
            <a:r>
              <a:rPr lang="ru-RU" dirty="0" smtClean="0">
                <a:solidFill>
                  <a:srgbClr val="3A3C4D"/>
                </a:solidFill>
                <a:latin typeface="Rubik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29" y="781396"/>
            <a:ext cx="8102139" cy="60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8" y="841490"/>
            <a:ext cx="9022774" cy="47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13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69" y="444529"/>
            <a:ext cx="9159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типа профессиональной зрелости сотрудников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07" y="1029304"/>
            <a:ext cx="6601475" cy="49511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4473" y="2484846"/>
            <a:ext cx="796834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473" y="4489028"/>
            <a:ext cx="796834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301" y="2484846"/>
            <a:ext cx="796834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85740" y="4489028"/>
            <a:ext cx="796834" cy="5486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8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931831"/>
            <a:ext cx="9787945" cy="3567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"X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отражают биологические потребности;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человек имеет унаследованную нелюбовь к работе и старается избегать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поэтому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необходимо нормировать, а лучшим методом организации является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конвейерный.</a:t>
            </a:r>
          </a:p>
        </p:txBody>
      </p:sp>
    </p:spTree>
    <p:extLst>
      <p:ext uri="{BB962C8B-B14F-4D97-AF65-F5344CB8AC3E}">
        <p14:creationId xmlns:p14="http://schemas.microsoft.com/office/powerpoint/2010/main" val="31544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53793"/>
            <a:ext cx="8596668" cy="5487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0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860"/>
            <a:ext cx="10135673" cy="44045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"У" является антиподом теории "X" и ориентирована совсем на другую группу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 теории "У" отражает передовую, творчески активную часть общества. Стимулы побуждения к труду в теории "У" распола­гаются в следующем порядке: самоутверждение, моральное и матери­альное поощрение, принуждение. Очевидно, что удельный вес работ­ников, описываемых этой теорией, невелик - по данным наших иссле­дований, от 15 до 20% от численности коллектива.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8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787" y="785612"/>
            <a:ext cx="8596668" cy="5693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"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описывает хорошего работника, предпочитающего ра­ботать в группе и иметь стабильные цели деятельности на длительную перспективу. Во многом ей соответствуют японские работники круп­ных промышленных компаний. Однако работники, описываемые тео­рией "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имеются практически во всех странах на крупных стабиль­ных предприятиях. Эффективность применения данной теории опре­деляется удельным весом таких людей в коллективе. Стимулы побуж­дения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труду для работников, описываемых теорией "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эффективны в такой последовательности: материальное поощрение, моральное по­ощрение, самоутверждение, принуждение.</a:t>
            </a:r>
          </a:p>
        </p:txBody>
      </p:sp>
    </p:spTree>
    <p:extLst>
      <p:ext uri="{BB962C8B-B14F-4D97-AF65-F5344CB8AC3E}">
        <p14:creationId xmlns:p14="http://schemas.microsoft.com/office/powerpoint/2010/main" val="304033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634" y="4251280"/>
            <a:ext cx="3383366" cy="260672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377314" y="404010"/>
            <a:ext cx="10209405" cy="57374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Мотивация </a:t>
            </a:r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множество внешних и внутренних факторов, которые побуждают к деятельности, определяя её границы, формы и направленность для достижения определенной цели. </a:t>
            </a:r>
          </a:p>
          <a:p>
            <a:pPr marL="0" indent="0" algn="just">
              <a:buFont typeface="Wingdings 3" charset="2"/>
              <a:buNone/>
            </a:pPr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механизм мотивации:</a:t>
            </a:r>
          </a:p>
          <a:p>
            <a:pPr algn="just"/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Экономические;</a:t>
            </a:r>
          </a:p>
          <a:p>
            <a:pPr algn="just"/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Социальные;</a:t>
            </a:r>
          </a:p>
          <a:p>
            <a:pPr algn="just"/>
            <a:r>
              <a:rPr lang="ru-RU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6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08" y="74901"/>
            <a:ext cx="7791612" cy="63329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9744" y="6223144"/>
            <a:ext cx="4465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1 – Формы мотивации персонала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4126" y="365756"/>
            <a:ext cx="7569978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мотивации: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39646" y="1418772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работают лучше</a:t>
            </a:r>
          </a:p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Замедляется профессиональное выгорание</a:t>
            </a:r>
          </a:p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лояльность сотрудника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097" y="3653159"/>
            <a:ext cx="96344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«Мотивация делает из сотрудников команду»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89" y="4426694"/>
            <a:ext cx="3466011" cy="23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99245"/>
            <a:ext cx="8596668" cy="5642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B050"/>
                </a:solidFill>
              </a:rPr>
              <a:t>2.Содержательные теории </a:t>
            </a:r>
            <a:r>
              <a:rPr lang="ru-RU" sz="2400" dirty="0" smtClean="0">
                <a:solidFill>
                  <a:srgbClr val="00B050"/>
                </a:solidFill>
              </a:rPr>
              <a:t>мотивации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94" y="1204208"/>
            <a:ext cx="8097508" cy="533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0473" y="6259132"/>
            <a:ext cx="1171978" cy="321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037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1542</Words>
  <Application>Microsoft Office PowerPoint</Application>
  <PresentationFormat>Широкоэкранный</PresentationFormat>
  <Paragraphs>90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Microsoft Sans Serif</vt:lpstr>
      <vt:lpstr>Rubik</vt:lpstr>
      <vt:lpstr>Times New Roman</vt:lpstr>
      <vt:lpstr>Trebuchet MS</vt:lpstr>
      <vt:lpstr>Wingdings</vt:lpstr>
      <vt:lpstr>Wingdings 3</vt:lpstr>
      <vt:lpstr>Грань</vt:lpstr>
      <vt:lpstr>Теоретические основы мотивации труда    1.Эволюция концепций мотивации 2.Содержательные теории мотивации 3.Процессуальные теории мотивации 4. Мотивация сотрудников разных поколений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аспект мотивации труда   1. Мотивационные состояния человека 2. Влияние темперамента личности на особенности поведения в процессе труда 3. Психологические типы личности и их классификация  4. Социальная типология личностей</dc:title>
  <dc:creator>Людмила</dc:creator>
  <cp:lastModifiedBy>Admin</cp:lastModifiedBy>
  <cp:revision>38</cp:revision>
  <dcterms:created xsi:type="dcterms:W3CDTF">2016-03-11T05:37:37Z</dcterms:created>
  <dcterms:modified xsi:type="dcterms:W3CDTF">2022-02-24T06:24:33Z</dcterms:modified>
</cp:coreProperties>
</file>